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341" r:id="rId2"/>
    <p:sldId id="363" r:id="rId3"/>
    <p:sldId id="396" r:id="rId4"/>
    <p:sldId id="403" r:id="rId5"/>
    <p:sldId id="404" r:id="rId6"/>
    <p:sldId id="405" r:id="rId7"/>
    <p:sldId id="406" r:id="rId8"/>
    <p:sldId id="407" r:id="rId9"/>
    <p:sldId id="408" r:id="rId10"/>
    <p:sldId id="410" r:id="rId11"/>
    <p:sldId id="409" r:id="rId12"/>
    <p:sldId id="300" r:id="rId13"/>
  </p:sldIdLst>
  <p:sldSz cx="9144000" cy="6858000" type="screen4x3"/>
  <p:notesSz cx="6805613" cy="9939338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1pPr>
    <a:lvl2pPr marL="455613" indent="-55563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2pPr>
    <a:lvl3pPr marL="912813" indent="-111125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3pPr>
    <a:lvl4pPr marL="1370013" indent="-168275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4pPr>
    <a:lvl5pPr marL="1827213" indent="-22383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</p:showPr>
  <p:clrMru>
    <a:srgbClr val="177284"/>
    <a:srgbClr val="008B9A"/>
    <a:srgbClr val="008C9A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344" autoAdjust="0"/>
    <p:restoredTop sz="94724" autoAdjust="0"/>
  </p:normalViewPr>
  <p:slideViewPr>
    <p:cSldViewPr snapToObjects="1">
      <p:cViewPr>
        <p:scale>
          <a:sx n="90" d="100"/>
          <a:sy n="90" d="100"/>
        </p:scale>
        <p:origin x="-1098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83" d="100"/>
          <a:sy n="83" d="100"/>
        </p:scale>
        <p:origin x="-1992" y="-84"/>
      </p:cViewPr>
      <p:guideLst>
        <p:guide orient="horz" pos="3131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4451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fld id="{4F8E695C-2B30-4D29-8A41-A48291946DA0}" type="datetimeFigureOut">
              <a:rPr lang="ru-RU"/>
              <a:pPr>
                <a:defRPr/>
              </a:pPr>
              <a:t>27.04.2016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4451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fld id="{EA20C5F1-4E87-4559-8A2B-2896428479B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4451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fld id="{11F8FB66-D853-4315-8667-0A40FB09E922}" type="datetimeFigureOut">
              <a:rPr lang="ru-RU"/>
              <a:pPr>
                <a:defRPr/>
              </a:pPr>
              <a:t>27.04.2016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1039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4451" y="9440865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56498">
              <a:defRPr sz="1200">
                <a:latin typeface="Arial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fld id="{7F0C2F5C-63E4-4651-BEE0-86D60ADABDE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005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01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0173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0178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04136" algn="l" defTabSz="8016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04963" algn="l" defTabSz="8016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05791" algn="l" defTabSz="8016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06618" algn="l" defTabSz="8016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3174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5613"/>
            <a:fld id="{ABC7A60D-F90C-47BE-A817-C91150E07641}" type="slidenum">
              <a:rPr lang="ru-RU" smtClean="0"/>
              <a:pPr defTabSz="455613"/>
              <a:t>1</a:t>
            </a:fld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0C2F5C-63E4-4651-BEE0-86D60ADABDEB}" type="slidenum">
              <a:rPr lang="ru-RU" smtClean="0"/>
              <a:pPr>
                <a:defRPr/>
              </a:pPr>
              <a:t>11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FF80F12-6640-4642-842F-389E4ADC8EA4}" type="datetime1">
              <a:rPr lang="en-US" smtClean="0"/>
              <a:pPr>
                <a:defRPr/>
              </a:pPr>
              <a:t>4/27/2016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7236E74-8689-414A-9951-96EDC66DD1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5"/>
          <p:cNvSpPr txBox="1">
            <a:spLocks noChangeArrowheads="1"/>
          </p:cNvSpPr>
          <p:nvPr/>
        </p:nvSpPr>
        <p:spPr bwMode="auto">
          <a:xfrm>
            <a:off x="1121162" y="6113463"/>
            <a:ext cx="1522012" cy="32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65" tIns="40083" rIns="80165" bIns="40083">
            <a:spAutoFit/>
          </a:bodyPr>
          <a:lstStyle/>
          <a:p>
            <a:r>
              <a:rPr lang="ru-RU" sz="1600" b="1" dirty="0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Москва, 201</a:t>
            </a:r>
            <a:r>
              <a:rPr lang="en-US" sz="1600" b="1" dirty="0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6</a:t>
            </a:r>
            <a:r>
              <a:rPr lang="ru-RU" sz="1600" b="1" dirty="0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 </a:t>
            </a:r>
            <a:r>
              <a:rPr lang="ru-RU" sz="1600" b="1" dirty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г.</a:t>
            </a: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0" y="2562734"/>
            <a:ext cx="9144000" cy="1804498"/>
          </a:xfrm>
          <a:prstGeom prst="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Виды рекламных носителей </a:t>
            </a:r>
          </a:p>
          <a:p>
            <a:r>
              <a:rPr lang="ru-RU" sz="36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в торговых центрах</a:t>
            </a:r>
            <a:endParaRPr lang="en-US" sz="3600" dirty="0" smtClean="0">
              <a:solidFill>
                <a:schemeClr val="bg1"/>
              </a:solidFill>
              <a:latin typeface="+mn-lt"/>
              <a:cs typeface="Tahoma" pitchFamily="34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+mn-lt"/>
              <a:cs typeface="Tahoma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+mn-lt"/>
              <a:cs typeface="Tahoma" pitchFamily="34" charset="0"/>
            </a:endParaRPr>
          </a:p>
        </p:txBody>
      </p:sp>
      <p:pic>
        <p:nvPicPr>
          <p:cNvPr id="8" name="Рисунок 7" descr="рп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643834" y="2757097"/>
            <a:ext cx="1500166" cy="529027"/>
          </a:xfrm>
          <a:prstGeom prst="rect">
            <a:avLst/>
          </a:prstGeom>
          <a:effectLst/>
        </p:spPr>
      </p:pic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692149" y="1244250"/>
            <a:ext cx="8166073" cy="29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Светодиодные межэтажные перекрытия/</a:t>
            </a:r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видеостойки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/</a:t>
            </a:r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видеостены</a:t>
            </a:r>
            <a:endParaRPr lang="ru-RU" sz="1400" b="1" dirty="0">
              <a:solidFill>
                <a:srgbClr val="177284"/>
              </a:solidFill>
              <a:latin typeface="+mn-lt"/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09549" y="571480"/>
            <a:ext cx="8448673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Внутренние </a:t>
            </a: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носители/</a:t>
            </a:r>
            <a:r>
              <a:rPr lang="ru-RU" sz="32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Медиа</a:t>
            </a: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 форматы</a:t>
            </a:r>
            <a:endParaRPr lang="ru-RU" sz="32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10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 l="6560" t="24833" r="65714" b="48749"/>
          <a:stretch>
            <a:fillRect/>
          </a:stretch>
        </p:blipFill>
        <p:spPr bwMode="auto">
          <a:xfrm>
            <a:off x="500034" y="1615438"/>
            <a:ext cx="3885154" cy="231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4">
            <a:lum contrast="10000"/>
          </a:blip>
          <a:srcRect l="8264" t="65222" r="53195" b="12778"/>
          <a:stretch>
            <a:fillRect/>
          </a:stretch>
        </p:blipFill>
        <p:spPr bwMode="auto">
          <a:xfrm>
            <a:off x="1857356" y="4114826"/>
            <a:ext cx="5286412" cy="188594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5">
            <a:lum contrast="10000"/>
          </a:blip>
          <a:srcRect/>
          <a:stretch>
            <a:fillRect/>
          </a:stretch>
        </p:blipFill>
        <p:spPr bwMode="auto">
          <a:xfrm>
            <a:off x="4643438" y="1615438"/>
            <a:ext cx="3929058" cy="231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09549" y="571480"/>
            <a:ext cx="8448673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Внутренние </a:t>
            </a: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носители/</a:t>
            </a:r>
            <a:r>
              <a:rPr lang="ru-RU" sz="32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Промо</a:t>
            </a:r>
            <a:endParaRPr lang="ru-RU" sz="32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11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797" name="Picture 5" descr="http://master-in.ru/images/news/5285fddcc610c3.01168124.jpg"/>
          <p:cNvPicPr>
            <a:picLocks noChangeAspect="1" noChangeArrowheads="1"/>
          </p:cNvPicPr>
          <p:nvPr/>
        </p:nvPicPr>
        <p:blipFill>
          <a:blip r:embed="rId4">
            <a:lum bright="10000" contrast="20000"/>
          </a:blip>
          <a:srcRect/>
          <a:stretch>
            <a:fillRect/>
          </a:stretch>
        </p:blipFill>
        <p:spPr bwMode="auto">
          <a:xfrm>
            <a:off x="692149" y="1571612"/>
            <a:ext cx="3475976" cy="2500330"/>
          </a:xfrm>
          <a:prstGeom prst="rect">
            <a:avLst/>
          </a:prstGeom>
          <a:noFill/>
        </p:spPr>
      </p:pic>
      <p:pic>
        <p:nvPicPr>
          <p:cNvPr id="33800" name="Picture 8" descr="http://www.uni3dlabs.ru/upload/iblock/fca/lg_stend_830.jpg"/>
          <p:cNvPicPr>
            <a:picLocks noChangeAspect="1" noChangeArrowheads="1"/>
          </p:cNvPicPr>
          <p:nvPr/>
        </p:nvPicPr>
        <p:blipFill>
          <a:blip r:embed="rId5">
            <a:lum bright="10000" contrast="20000"/>
          </a:blip>
          <a:srcRect/>
          <a:stretch>
            <a:fillRect/>
          </a:stretch>
        </p:blipFill>
        <p:spPr bwMode="auto">
          <a:xfrm>
            <a:off x="2714612" y="4088728"/>
            <a:ext cx="3714747" cy="2197792"/>
          </a:xfrm>
          <a:prstGeom prst="rect">
            <a:avLst/>
          </a:prstGeom>
          <a:noFill/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6">
            <a:lum contrast="10000"/>
          </a:blip>
          <a:srcRect l="15104" t="17500" r="54948" b="45833"/>
          <a:stretch>
            <a:fillRect/>
          </a:stretch>
        </p:blipFill>
        <p:spPr bwMode="auto">
          <a:xfrm>
            <a:off x="4929189" y="1571611"/>
            <a:ext cx="3357587" cy="2500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692149" y="1244250"/>
            <a:ext cx="8166073" cy="29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Экспонирование авто/ </a:t>
            </a:r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промостенды</a:t>
            </a:r>
            <a:endParaRPr lang="ru-RU" sz="1400" b="1" dirty="0">
              <a:solidFill>
                <a:srgbClr val="177284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642910" y="5786454"/>
            <a:ext cx="814393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1400" b="1" dirty="0">
                <a:latin typeface="+mj-lt"/>
                <a:cs typeface="Tahoma" pitchFamily="34" charset="0"/>
              </a:rPr>
              <a:t/>
            </a:r>
            <a:br>
              <a:rPr lang="ru-RU" sz="1400" b="1" dirty="0">
                <a:latin typeface="+mj-lt"/>
                <a:cs typeface="Tahoma" pitchFamily="34" charset="0"/>
              </a:rPr>
            </a:br>
            <a:endParaRPr lang="en-US" sz="1200" dirty="0">
              <a:latin typeface="+mj-lt"/>
              <a:cs typeface="Tahoma" pitchFamily="34" charset="0"/>
            </a:endParaRP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0" y="2571750"/>
            <a:ext cx="9144000" cy="1088917"/>
          </a:xfrm>
          <a:prstGeom prst="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 anchor="ctr" anchorCtr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Благодарим за внимание!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new</a:t>
            </a:r>
            <a:r>
              <a:rPr lang="ru-RU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-</a:t>
            </a:r>
            <a:r>
              <a:rPr lang="en-US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tone</a:t>
            </a:r>
            <a:r>
              <a:rPr lang="ru-RU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.</a:t>
            </a:r>
            <a:r>
              <a:rPr lang="en-US" sz="1000" dirty="0" err="1" smtClean="0">
                <a:solidFill>
                  <a:schemeClr val="bg1"/>
                </a:solidFill>
                <a:latin typeface="+mn-lt"/>
                <a:cs typeface="Tahoma" pitchFamily="34" charset="0"/>
              </a:rPr>
              <a:t>ru</a:t>
            </a:r>
            <a:r>
              <a:rPr lang="ru-RU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I </a:t>
            </a:r>
            <a:r>
              <a:rPr lang="ru-RU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Москва, ул. Пятницкая, д.13, стр.1 </a:t>
            </a:r>
            <a:r>
              <a:rPr lang="en-US" sz="1000" dirty="0" smtClean="0">
                <a:solidFill>
                  <a:schemeClr val="bg1"/>
                </a:solidFill>
                <a:latin typeface="+mn-lt"/>
                <a:cs typeface="Tahoma" pitchFamily="34" charset="0"/>
              </a:rPr>
              <a:t>I +7 (495) </a:t>
            </a:r>
            <a:r>
              <a:rPr lang="ru-RU" sz="1000" smtClean="0">
                <a:solidFill>
                  <a:schemeClr val="bg1"/>
                </a:solidFill>
                <a:latin typeface="+mn-lt"/>
                <a:cs typeface="Tahoma" pitchFamily="34" charset="0"/>
              </a:rPr>
              <a:t>13 444 05</a:t>
            </a:r>
            <a:endParaRPr lang="ru-RU" sz="10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  <a:p>
            <a:pPr>
              <a:defRPr/>
            </a:pPr>
            <a:endParaRPr lang="ru-RU" sz="800" dirty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pic>
        <p:nvPicPr>
          <p:cNvPr id="13" name="Рисунок 12" descr="рп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7572396" y="2857496"/>
            <a:ext cx="1500166" cy="529027"/>
          </a:xfrm>
          <a:prstGeom prst="rect">
            <a:avLst/>
          </a:prstGeom>
          <a:effectLst/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121162" y="6113463"/>
            <a:ext cx="1522012" cy="32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65" tIns="40083" rIns="80165" bIns="40083">
            <a:spAutoFit/>
          </a:bodyPr>
          <a:lstStyle/>
          <a:p>
            <a:r>
              <a:rPr lang="ru-RU" sz="1600" b="1" dirty="0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Москва, 2016 </a:t>
            </a:r>
            <a:r>
              <a:rPr lang="ru-RU" sz="1600" b="1" dirty="0">
                <a:solidFill>
                  <a:schemeClr val="tx1">
                    <a:tint val="75000"/>
                  </a:schemeClr>
                </a:solidFill>
                <a:latin typeface="Calibri" pitchFamily="34" charset="0"/>
              </a:rPr>
              <a:t>г.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409549" y="1285860"/>
            <a:ext cx="14287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eaLnBrk="0" hangingPunct="0">
              <a:spcBef>
                <a:spcPct val="20000"/>
              </a:spcBef>
              <a:defRPr/>
            </a:pPr>
            <a:r>
              <a:rPr lang="ru-RU" sz="14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	</a:t>
            </a:r>
            <a:r>
              <a:rPr lang="ru-RU" sz="1400" b="1" dirty="0" err="1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Лайтбоксы</a:t>
            </a:r>
            <a:endParaRPr lang="en-US" sz="1400" dirty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Фасад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2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 l="24479" t="35834" r="20312" b="26203"/>
          <a:stretch>
            <a:fillRect/>
          </a:stretch>
        </p:blipFill>
        <p:spPr bwMode="auto">
          <a:xfrm>
            <a:off x="692149" y="1571612"/>
            <a:ext cx="3605686" cy="179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http://files.geometria.ru/pics/original/043/931/43931811.jpg"/>
          <p:cNvPicPr>
            <a:picLocks noChangeAspect="1" noChangeArrowheads="1"/>
          </p:cNvPicPr>
          <p:nvPr/>
        </p:nvPicPr>
        <p:blipFill>
          <a:blip r:embed="rId4">
            <a:lum contrast="10000"/>
          </a:blip>
          <a:srcRect b="24445"/>
          <a:stretch>
            <a:fillRect/>
          </a:stretch>
        </p:blipFill>
        <p:spPr bwMode="auto">
          <a:xfrm>
            <a:off x="4588291" y="2285992"/>
            <a:ext cx="3984206" cy="3071834"/>
          </a:xfrm>
          <a:prstGeom prst="rect">
            <a:avLst/>
          </a:prstGeom>
          <a:noFill/>
        </p:spPr>
      </p:pic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4572000" y="1978215"/>
            <a:ext cx="33533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eaLnBrk="0" hangingPunct="0">
              <a:spcBef>
                <a:spcPct val="20000"/>
              </a:spcBef>
              <a:defRPr/>
            </a:pPr>
            <a:r>
              <a:rPr lang="ru-RU" sz="14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Объемные световые буквы</a:t>
            </a:r>
            <a:endParaRPr lang="en-US" sz="1400" dirty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571472" y="3429000"/>
            <a:ext cx="33533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eaLnBrk="0" hangingPunct="0">
              <a:spcBef>
                <a:spcPct val="20000"/>
              </a:spcBef>
              <a:defRPr/>
            </a:pPr>
            <a:r>
              <a:rPr lang="ru-RU" sz="1400" b="1" dirty="0" smtClean="0">
                <a:solidFill>
                  <a:srgbClr val="177284"/>
                </a:solidFill>
                <a:latin typeface="+mn-lt"/>
                <a:cs typeface="Tahoma" pitchFamily="34" charset="0"/>
              </a:rPr>
              <a:t>Баннеры с подсветкой</a:t>
            </a:r>
            <a:endParaRPr lang="en-US" sz="1400" dirty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lum contrast="20000"/>
          </a:blip>
          <a:srcRect/>
          <a:stretch>
            <a:fillRect/>
          </a:stretch>
        </p:blipFill>
        <p:spPr bwMode="auto">
          <a:xfrm>
            <a:off x="642910" y="3714752"/>
            <a:ext cx="3654925" cy="233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692149" y="1244250"/>
            <a:ext cx="8166073" cy="29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Световые короба и панели в галереях, на </a:t>
            </a:r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фудкортах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, </a:t>
            </a:r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на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 межэтажных перекрытиях и парковках ТЦ</a:t>
            </a:r>
            <a:endParaRPr lang="ru-RU" sz="1400" b="1" dirty="0">
              <a:solidFill>
                <a:srgbClr val="177284"/>
              </a:solidFill>
              <a:latin typeface="+mn-lt"/>
            </a:endParaRPr>
          </a:p>
        </p:txBody>
      </p:sp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571472" y="3546463"/>
            <a:ext cx="828675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Внутренние носители/</a:t>
            </a:r>
            <a:r>
              <a:rPr lang="ru-RU" sz="32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Лайтбоксы</a:t>
            </a: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 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3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 b="20000"/>
          <a:stretch>
            <a:fillRect/>
          </a:stretch>
        </p:blipFill>
        <p:spPr bwMode="auto">
          <a:xfrm>
            <a:off x="785786" y="1571606"/>
            <a:ext cx="3571900" cy="214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 descr="\\first\Files\msk\ant\File\Обмен\ФОТООТЧЕТЫ ИНДОР\2016\Март\ТЕЛЕ2_ 2 волна\Глобал Сити\IMG_0611 февраль.jpg"/>
          <p:cNvPicPr>
            <a:picLocks noChangeAspect="1" noChangeArrowheads="1"/>
          </p:cNvPicPr>
          <p:nvPr/>
        </p:nvPicPr>
        <p:blipFill>
          <a:blip r:embed="rId4">
            <a:lum bright="10000"/>
          </a:blip>
          <a:srcRect/>
          <a:stretch>
            <a:fillRect/>
          </a:stretch>
        </p:blipFill>
        <p:spPr bwMode="auto">
          <a:xfrm>
            <a:off x="4857784" y="1571606"/>
            <a:ext cx="3428992" cy="2121636"/>
          </a:xfrm>
          <a:prstGeom prst="rect">
            <a:avLst/>
          </a:prstGeom>
          <a:noFill/>
        </p:spPr>
      </p:pic>
      <p:pic>
        <p:nvPicPr>
          <p:cNvPr id="10245" name="Picture 5" descr="C:\Users\aleontyeva.NEW-TONE\Desktop\Рабочий стол\Фотоотчеты\Планета Гостеприимства\Сбарро\ТЦ Град Воронеж\IMG_20150916_145617.jpg"/>
          <p:cNvPicPr>
            <a:picLocks noChangeAspect="1" noChangeArrowheads="1"/>
          </p:cNvPicPr>
          <p:nvPr/>
        </p:nvPicPr>
        <p:blipFill>
          <a:blip r:embed="rId5">
            <a:lum contrast="20000"/>
          </a:blip>
          <a:srcRect b="13253"/>
          <a:stretch>
            <a:fillRect/>
          </a:stretch>
        </p:blipFill>
        <p:spPr bwMode="auto">
          <a:xfrm>
            <a:off x="785786" y="3786190"/>
            <a:ext cx="3571900" cy="2071702"/>
          </a:xfrm>
          <a:prstGeom prst="rect">
            <a:avLst/>
          </a:prstGeom>
          <a:noFill/>
        </p:spPr>
      </p:pic>
      <p:pic>
        <p:nvPicPr>
          <p:cNvPr id="21" name="Рисунок 20" descr="image0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lc="http://schemas.openxmlformats.org/drawingml/2006/lockedCanvas" xmlns:a14="http://schemas.microsoft.com/office/drawing/2010/main" xmlns="" xmlns:xdr="http://schemas.openxmlformats.org/drawingml/2006/spreadsheetDrawing" val="0"/>
              </a:ext>
            </a:extLst>
          </a:blip>
          <a:srcRect r="7692" b="11913"/>
          <a:stretch>
            <a:fillRect/>
          </a:stretch>
        </p:blipFill>
        <p:spPr bwMode="auto">
          <a:xfrm>
            <a:off x="4857784" y="3744929"/>
            <a:ext cx="3428992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 xmlns:xdr="http://schemas.openxmlformats.org/drawingml/2006/spreadsheetDrawing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xmlns:xdr="http://schemas.openxmlformats.org/drawingml/2006/spreadsheetDrawing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692149" y="1244250"/>
            <a:ext cx="8166073" cy="51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Крупные панно из пластика или </a:t>
            </a:r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баннерной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 ткани в галереях, на </a:t>
            </a:r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фудкортах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, </a:t>
            </a:r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на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 межэтажных перекрытиях и парковках ТЦ</a:t>
            </a:r>
            <a:endParaRPr lang="ru-RU" sz="1400" b="1" dirty="0">
              <a:solidFill>
                <a:srgbClr val="177284"/>
              </a:solidFill>
              <a:latin typeface="+mn-lt"/>
            </a:endParaRPr>
          </a:p>
        </p:txBody>
      </p:sp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571472" y="3546463"/>
            <a:ext cx="828675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  <a:p>
            <a:pPr algn="just"/>
            <a:endParaRPr lang="ru-RU" sz="1400" b="1" dirty="0" smtClean="0">
              <a:solidFill>
                <a:srgbClr val="177284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Внутренние носители/Баннеры 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4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lum contrast="20000"/>
            <a:extLst>
              <a:ext uri="{28A0092B-C50C-407E-A947-70E740481C1C}">
                <a14:useLocalDpi xmlns:lc="http://schemas.openxmlformats.org/drawingml/2006/lockedCanvas" xmlns="" xmlns:a14="http://schemas.microsoft.com/office/drawing/2010/main" xmlns:xdr="http://schemas.openxmlformats.org/drawingml/2006/spreadsheetDrawing" val="0"/>
              </a:ext>
            </a:extLst>
          </a:blip>
          <a:srcRect r="11254" b="16099"/>
          <a:stretch>
            <a:fillRect/>
          </a:stretch>
        </p:blipFill>
        <p:spPr>
          <a:xfrm>
            <a:off x="763686" y="4006656"/>
            <a:ext cx="3522562" cy="1994112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 r="52870" b="44208"/>
          <a:stretch>
            <a:fillRect/>
          </a:stretch>
        </p:blipFill>
        <p:spPr bwMode="auto">
          <a:xfrm>
            <a:off x="785786" y="1747844"/>
            <a:ext cx="3500462" cy="203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C:\Users\aleontyeva.NEW-TONE\Downloads\image-10-08-15-08-37.jpeg"/>
          <p:cNvPicPr>
            <a:picLocks noChangeAspect="1" noChangeArrowheads="1"/>
          </p:cNvPicPr>
          <p:nvPr/>
        </p:nvPicPr>
        <p:blipFill>
          <a:blip r:embed="rId5">
            <a:lum contrast="10000"/>
          </a:blip>
          <a:srcRect/>
          <a:stretch>
            <a:fillRect/>
          </a:stretch>
        </p:blipFill>
        <p:spPr bwMode="auto">
          <a:xfrm>
            <a:off x="4786314" y="2000240"/>
            <a:ext cx="3643338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692149" y="1244250"/>
            <a:ext cx="8166073" cy="29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Брендирование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 входных групп (револьверные/раздвижные двери)</a:t>
            </a:r>
            <a:endParaRPr lang="ru-RU" sz="1400" b="1" dirty="0">
              <a:solidFill>
                <a:srgbClr val="177284"/>
              </a:solidFill>
              <a:latin typeface="+mn-lt"/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Внутренние носители/</a:t>
            </a:r>
            <a:r>
              <a:rPr lang="ru-RU" sz="32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Брендирование</a:t>
            </a: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  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5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692151" y="1540642"/>
            <a:ext cx="2678312" cy="2245548"/>
          </a:xfrm>
          <a:prstGeom prst="rect">
            <a:avLst/>
          </a:prstGeom>
          <a:noFill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lum contrast="10000"/>
          </a:blip>
          <a:srcRect/>
          <a:stretch>
            <a:fillRect/>
          </a:stretch>
        </p:blipFill>
        <p:spPr bwMode="auto">
          <a:xfrm>
            <a:off x="3571868" y="1540642"/>
            <a:ext cx="2286015" cy="2245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 descr="C:\Users\aleontyeva.NEW-TONE\Desktop\Рабочий стол\Фотоотчеты\Планета Гостеприимства\Сбарро\Альтаир\Сбарро_вх.группы_октябрь2015 (4).JPG"/>
          <p:cNvPicPr>
            <a:picLocks noChangeAspect="1" noChangeArrowheads="1"/>
          </p:cNvPicPr>
          <p:nvPr/>
        </p:nvPicPr>
        <p:blipFill>
          <a:blip r:embed="rId5">
            <a:lum contrast="20000"/>
          </a:blip>
          <a:srcRect l="7416" t="12126" r="16573" b="9748"/>
          <a:stretch>
            <a:fillRect/>
          </a:stretch>
        </p:blipFill>
        <p:spPr bwMode="auto">
          <a:xfrm>
            <a:off x="2991076" y="3883041"/>
            <a:ext cx="3295436" cy="2260603"/>
          </a:xfrm>
          <a:prstGeom prst="rect">
            <a:avLst/>
          </a:prstGeom>
          <a:noFill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6">
            <a:lum bright="10000"/>
          </a:blip>
          <a:srcRect/>
          <a:stretch>
            <a:fillRect/>
          </a:stretch>
        </p:blipFill>
        <p:spPr bwMode="auto">
          <a:xfrm>
            <a:off x="6057346" y="1540642"/>
            <a:ext cx="2515152" cy="220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692149" y="1244250"/>
            <a:ext cx="8166073" cy="51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Брендирование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 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эскалаторов</a:t>
            </a:r>
            <a:r>
              <a:rPr lang="en-US" sz="1400" b="1" dirty="0" smtClean="0">
                <a:solidFill>
                  <a:srgbClr val="177284"/>
                </a:solidFill>
                <a:latin typeface="+mn-lt"/>
              </a:rPr>
              <a:t> (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оклейка нижней части, стеклянных бортиков, перил и полотна эскалатора)</a:t>
            </a:r>
            <a:endParaRPr lang="ru-RU" sz="1400" b="1" dirty="0">
              <a:solidFill>
                <a:srgbClr val="177284"/>
              </a:solidFill>
              <a:latin typeface="+mn-lt"/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Внутренние носители/</a:t>
            </a:r>
            <a:r>
              <a:rPr lang="ru-RU" sz="32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Брендирование</a:t>
            </a: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  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6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http://promoatlas.ru/wp-content/uploads/2015/01/poruchni3.jpg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762723" y="1754956"/>
            <a:ext cx="3737839" cy="2174110"/>
          </a:xfrm>
          <a:prstGeom prst="rect">
            <a:avLst/>
          </a:prstGeom>
          <a:noFill/>
        </p:spPr>
      </p:pic>
      <p:pic>
        <p:nvPicPr>
          <p:cNvPr id="12292" name="Picture 4" descr="http://whatafuck.ru/wp-content/uploads/2011/01/escalator08.jpg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1142976" y="4071966"/>
            <a:ext cx="3023457" cy="2071678"/>
          </a:xfrm>
          <a:prstGeom prst="rect">
            <a:avLst/>
          </a:prstGeom>
          <a:noFill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/>
          <a:srcRect l="27084" t="42862" r="56249" b="13805"/>
          <a:stretch>
            <a:fillRect/>
          </a:stretch>
        </p:blipFill>
        <p:spPr bwMode="auto">
          <a:xfrm>
            <a:off x="5000628" y="1714488"/>
            <a:ext cx="300039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692149" y="1244250"/>
            <a:ext cx="8166073" cy="29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Брендирование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 межэтажных перекрытий</a:t>
            </a:r>
            <a:endParaRPr lang="ru-RU" sz="1400" b="1" dirty="0">
              <a:solidFill>
                <a:srgbClr val="177284"/>
              </a:solidFill>
              <a:latin typeface="+mn-lt"/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Внутренние носители/</a:t>
            </a:r>
            <a:r>
              <a:rPr lang="ru-RU" sz="32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Брендирование</a:t>
            </a: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  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7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http://www.indoorgroup.ru/upload/atk/36.jp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692151" y="1540642"/>
            <a:ext cx="3813148" cy="2389379"/>
          </a:xfrm>
          <a:prstGeom prst="rect">
            <a:avLst/>
          </a:prstGeom>
          <a:noFill/>
        </p:spPr>
      </p:pic>
      <p:pic>
        <p:nvPicPr>
          <p:cNvPr id="11270" name="Picture 6" descr="http://www.bf-production.ru/images/9_zateckygus.jpg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692151" y="4082482"/>
            <a:ext cx="3813148" cy="2061161"/>
          </a:xfrm>
          <a:prstGeom prst="rect">
            <a:avLst/>
          </a:prstGeom>
          <a:noFill/>
        </p:spPr>
      </p:pic>
      <p:pic>
        <p:nvPicPr>
          <p:cNvPr id="11271" name="Picture 7" descr="\\first\Files\msk\ant\File\Обмен\ФОТООТЧЕТЫ ИНДОР\2016\Март\ТЕЛЕ2_ 2 волна\РИО Реутов\ТЦ Рио_Реутов-2.jpeg"/>
          <p:cNvPicPr>
            <a:picLocks noChangeAspect="1" noChangeArrowheads="1"/>
          </p:cNvPicPr>
          <p:nvPr/>
        </p:nvPicPr>
        <p:blipFill>
          <a:blip r:embed="rId5">
            <a:lum bright="20000" contrast="30000"/>
          </a:blip>
          <a:srcRect r="18311"/>
          <a:stretch>
            <a:fillRect/>
          </a:stretch>
        </p:blipFill>
        <p:spPr bwMode="auto">
          <a:xfrm>
            <a:off x="5000629" y="2071678"/>
            <a:ext cx="3357586" cy="29138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692149" y="1244250"/>
            <a:ext cx="8166073" cy="29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Брендирование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 лифтовых </a:t>
            </a:r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кабин (оклейка пленкой внутренних/внешних поверхностей лифта) </a:t>
            </a:r>
            <a:endParaRPr lang="ru-RU" sz="1400" b="1" dirty="0">
              <a:solidFill>
                <a:srgbClr val="177284"/>
              </a:solidFill>
              <a:latin typeface="+mn-lt"/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92151" y="571480"/>
            <a:ext cx="7880346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Внутренние носители/</a:t>
            </a:r>
            <a:r>
              <a:rPr lang="ru-RU" sz="32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Брендирование</a:t>
            </a: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  </a:t>
            </a: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8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http://www.indoorgroup.ru/upload/infograph2/shuht/1.jpg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2928926" y="2112938"/>
            <a:ext cx="3214710" cy="2530508"/>
          </a:xfrm>
          <a:prstGeom prst="rect">
            <a:avLst/>
          </a:prstGeom>
          <a:noFill/>
        </p:spPr>
      </p:pic>
      <p:pic>
        <p:nvPicPr>
          <p:cNvPr id="10243" name="Picture 3" descr="C:\Users\aleontyeva.NEW-TONE\Desktop\Презентации\индор\lift-full.jpg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6286512" y="1857364"/>
            <a:ext cx="2250298" cy="3071834"/>
          </a:xfrm>
          <a:prstGeom prst="rect">
            <a:avLst/>
          </a:prstGeom>
          <a:noFill/>
        </p:spPr>
      </p:pic>
      <p:pic>
        <p:nvPicPr>
          <p:cNvPr id="10244" name="Picture 4" descr="C:\Users\aleontyeva.NEW-TONE\Desktop\Презентации\индор\GXY9yhMC8O0.jpg"/>
          <p:cNvPicPr>
            <a:picLocks noChangeAspect="1" noChangeArrowheads="1"/>
          </p:cNvPicPr>
          <p:nvPr/>
        </p:nvPicPr>
        <p:blipFill>
          <a:blip r:embed="rId5">
            <a:lum contrast="10000"/>
          </a:blip>
          <a:srcRect l="27778" t="30208" b="4268"/>
          <a:stretch>
            <a:fillRect/>
          </a:stretch>
        </p:blipFill>
        <p:spPr bwMode="auto">
          <a:xfrm>
            <a:off x="571472" y="1857364"/>
            <a:ext cx="2201384" cy="30718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/>
          <p:cNvSpPr txBox="1">
            <a:spLocks noChangeArrowheads="1"/>
          </p:cNvSpPr>
          <p:nvPr/>
        </p:nvSpPr>
        <p:spPr bwMode="auto">
          <a:xfrm>
            <a:off x="692149" y="1244250"/>
            <a:ext cx="8166073" cy="29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r>
              <a:rPr lang="ru-RU" sz="1400" b="1" dirty="0" smtClean="0">
                <a:solidFill>
                  <a:srgbClr val="177284"/>
                </a:solidFill>
                <a:latin typeface="+mn-lt"/>
              </a:rPr>
              <a:t>Кубы/флаги/нестандартные конструкции в атриумах и на </a:t>
            </a:r>
            <a:r>
              <a:rPr lang="ru-RU" sz="1400" b="1" dirty="0" err="1" smtClean="0">
                <a:solidFill>
                  <a:srgbClr val="177284"/>
                </a:solidFill>
                <a:latin typeface="+mn-lt"/>
              </a:rPr>
              <a:t>фудкортах</a:t>
            </a:r>
            <a:endParaRPr lang="ru-RU" sz="1400" b="1" dirty="0">
              <a:solidFill>
                <a:srgbClr val="177284"/>
              </a:solidFill>
              <a:latin typeface="+mn-lt"/>
            </a:endParaRPr>
          </a:p>
        </p:txBody>
      </p:sp>
      <p:pic>
        <p:nvPicPr>
          <p:cNvPr id="22" name="Рисунок 21" descr="New_Tone3х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44" y="6000768"/>
            <a:ext cx="1285852" cy="564521"/>
          </a:xfrm>
          <a:prstGeom prst="rect">
            <a:avLst/>
          </a:prstGeom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409549" y="571480"/>
            <a:ext cx="8448673" cy="634390"/>
          </a:xfrm>
          <a:prstGeom prst="round2DiagRect">
            <a:avLst/>
          </a:prstGeom>
          <a:solidFill>
            <a:srgbClr val="177284"/>
          </a:solidFill>
          <a:ln w="9525">
            <a:noFill/>
            <a:miter lim="800000"/>
            <a:headEnd/>
            <a:tailEnd/>
          </a:ln>
        </p:spPr>
        <p:txBody>
          <a:bodyPr wrap="square" lIns="80165" tIns="40083" rIns="80165" bIns="40083">
            <a:spAutoFit/>
          </a:bodyPr>
          <a:lstStyle/>
          <a:p>
            <a:pPr marL="0" lvl="1" indent="0">
              <a:defRPr/>
            </a:pP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Внутренние </a:t>
            </a:r>
            <a:r>
              <a:rPr lang="ru-RU" sz="32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носители/Подвесные конструкции  </a:t>
            </a:r>
            <a:endParaRPr lang="ru-RU" sz="32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14" name="Номер слайда 11"/>
          <p:cNvSpPr>
            <a:spLocks noGrp="1"/>
          </p:cNvSpPr>
          <p:nvPr>
            <p:ph type="sldNum" sz="quarter" idx="12"/>
          </p:nvPr>
        </p:nvSpPr>
        <p:spPr bwMode="auto">
          <a:xfrm>
            <a:off x="409549" y="6143644"/>
            <a:ext cx="519113" cy="363538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defTabSz="455613"/>
            <a:fld id="{68D98DD3-9000-4880-ACF2-D0D0D7123E05}" type="slidenum">
              <a:rPr lang="en-US" sz="1600" b="1" smtClean="0">
                <a:latin typeface="Calibri" pitchFamily="34" charset="0"/>
              </a:rPr>
              <a:pPr defTabSz="455613"/>
              <a:t>9</a:t>
            </a:fld>
            <a:endParaRPr lang="en-US" sz="1600" b="1" dirty="0" smtClean="0">
              <a:latin typeface="Calibri" pitchFamily="34" charset="0"/>
            </a:endParaRPr>
          </a:p>
        </p:txBody>
      </p:sp>
      <p:cxnSp>
        <p:nvCxnSpPr>
          <p:cNvPr id="17" name="Straight Connector 10"/>
          <p:cNvCxnSpPr/>
          <p:nvPr/>
        </p:nvCxnSpPr>
        <p:spPr>
          <a:xfrm>
            <a:off x="692149" y="6500199"/>
            <a:ext cx="6523057" cy="3177"/>
          </a:xfrm>
          <a:prstGeom prst="line">
            <a:avLst/>
          </a:prstGeom>
          <a:ln w="19050">
            <a:solidFill>
              <a:srgbClr val="17728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http://static1.squarespace.com/static/52eb724ee4b06e61004a0f67/53f49c1ee4b05df1e95ebb96/53f4b69be4b0fccae630fab4/1408546460933/ariel-photo-2.jpg?format=1000w"/>
          <p:cNvPicPr>
            <a:picLocks noChangeAspect="1" noChangeArrowheads="1"/>
          </p:cNvPicPr>
          <p:nvPr/>
        </p:nvPicPr>
        <p:blipFill>
          <a:blip r:embed="rId3">
            <a:lum contrast="20000"/>
          </a:blip>
          <a:srcRect t="7018"/>
          <a:stretch>
            <a:fillRect/>
          </a:stretch>
        </p:blipFill>
        <p:spPr bwMode="auto">
          <a:xfrm>
            <a:off x="692149" y="1643050"/>
            <a:ext cx="3165471" cy="2214578"/>
          </a:xfrm>
          <a:prstGeom prst="rect">
            <a:avLst/>
          </a:prstGeom>
          <a:noFill/>
        </p:spPr>
      </p:pic>
      <p:pic>
        <p:nvPicPr>
          <p:cNvPr id="32771" name="Picture 3" descr="C:\Users\aleontyeva.NEW-TONE\Desktop\Рабочий стол\Фотоотчеты\Планета Гостеприимства\3 бренда\Мега Екат\DSCN0523.JPG"/>
          <p:cNvPicPr>
            <a:picLocks noChangeAspect="1" noChangeArrowheads="1"/>
          </p:cNvPicPr>
          <p:nvPr/>
        </p:nvPicPr>
        <p:blipFill>
          <a:blip r:embed="rId4">
            <a:lum bright="10000" contrast="40000"/>
          </a:blip>
          <a:srcRect l="16666" t="7322" b="9084"/>
          <a:stretch>
            <a:fillRect/>
          </a:stretch>
        </p:blipFill>
        <p:spPr bwMode="auto">
          <a:xfrm>
            <a:off x="6643702" y="2107396"/>
            <a:ext cx="2214520" cy="3143272"/>
          </a:xfrm>
          <a:prstGeom prst="rect">
            <a:avLst/>
          </a:prstGeom>
          <a:noFill/>
        </p:spPr>
      </p:pic>
      <p:pic>
        <p:nvPicPr>
          <p:cNvPr id="32773" name="Picture 5" descr="http://o-m-i.ru/images/news/grinvich_2.jpg"/>
          <p:cNvPicPr>
            <a:picLocks noChangeAspect="1" noChangeArrowheads="1"/>
          </p:cNvPicPr>
          <p:nvPr/>
        </p:nvPicPr>
        <p:blipFill>
          <a:blip r:embed="rId5">
            <a:lum contrast="20000"/>
          </a:blip>
          <a:srcRect l="4980" r="9259"/>
          <a:stretch>
            <a:fillRect/>
          </a:stretch>
        </p:blipFill>
        <p:spPr bwMode="auto">
          <a:xfrm>
            <a:off x="692149" y="4005254"/>
            <a:ext cx="3165471" cy="2214578"/>
          </a:xfrm>
          <a:prstGeom prst="rect">
            <a:avLst/>
          </a:prstGeom>
          <a:noFill/>
        </p:spPr>
      </p:pic>
      <p:pic>
        <p:nvPicPr>
          <p:cNvPr id="32775" name="Picture 7" descr="http://kapitoliy.ru/uploads/media/default/0001/08/35ae86e9fa63d94568ca978ce5216ea48dcacb7a.jpeg"/>
          <p:cNvPicPr>
            <a:picLocks noChangeAspect="1" noChangeArrowheads="1"/>
          </p:cNvPicPr>
          <p:nvPr/>
        </p:nvPicPr>
        <p:blipFill>
          <a:blip r:embed="rId6">
            <a:lum contrast="20000"/>
          </a:blip>
          <a:srcRect l="34868" r="6058"/>
          <a:stretch>
            <a:fillRect/>
          </a:stretch>
        </p:blipFill>
        <p:spPr bwMode="auto">
          <a:xfrm>
            <a:off x="4071934" y="2107396"/>
            <a:ext cx="2357454" cy="3143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29346</TotalTime>
  <Words>168</Words>
  <Application>Microsoft Office PowerPoint</Application>
  <PresentationFormat>Экран (4:3)</PresentationFormat>
  <Paragraphs>45</Paragraphs>
  <Slides>12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Company>UN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JAK</dc:creator>
  <cp:lastModifiedBy>aleontyeva</cp:lastModifiedBy>
  <cp:revision>1505</cp:revision>
  <cp:lastPrinted>2010-02-11T15:04:08Z</cp:lastPrinted>
  <dcterms:created xsi:type="dcterms:W3CDTF">2010-02-11T14:51:35Z</dcterms:created>
  <dcterms:modified xsi:type="dcterms:W3CDTF">2016-04-27T08:42:27Z</dcterms:modified>
</cp:coreProperties>
</file>